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2" r:id="rId7"/>
    <p:sldId id="273" r:id="rId8"/>
    <p:sldId id="257" r:id="rId9"/>
    <p:sldId id="261" r:id="rId10"/>
    <p:sldId id="259" r:id="rId11"/>
    <p:sldId id="266" r:id="rId12"/>
    <p:sldId id="275" r:id="rId13"/>
    <p:sldId id="276" r:id="rId14"/>
    <p:sldId id="277" r:id="rId15"/>
    <p:sldId id="278" r:id="rId16"/>
    <p:sldId id="279" r:id="rId17"/>
    <p:sldId id="264" r:id="rId18"/>
    <p:sldId id="274" r:id="rId19"/>
  </p:sldIdLst>
  <p:sldSz cx="9144000" cy="6858000" type="screen4x3"/>
  <p:notesSz cx="6761163" cy="9942513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2E5979-9F8C-4EE0-AE3C-EF84E57DA817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78C242-9F17-44A0-9C96-9214B4E7B216}">
      <dgm:prSet phldrT="[Текст]"/>
      <dgm:spPr/>
      <dgm:t>
        <a:bodyPr/>
        <a:lstStyle/>
        <a:p>
          <a:r>
            <a:rPr lang="ru-RU" dirty="0"/>
            <a:t>Реабилитация</a:t>
          </a:r>
        </a:p>
      </dgm:t>
    </dgm:pt>
    <dgm:pt modelId="{2D2BA9B8-3CA3-4B40-BEFF-58BDEC1FDB98}" type="parTrans" cxnId="{B78DBDCD-0062-4311-A16C-D44D7D6D6B7F}">
      <dgm:prSet/>
      <dgm:spPr/>
      <dgm:t>
        <a:bodyPr/>
        <a:lstStyle/>
        <a:p>
          <a:endParaRPr lang="ru-RU"/>
        </a:p>
      </dgm:t>
    </dgm:pt>
    <dgm:pt modelId="{D701A277-F56F-4DDE-9185-066EA5537D2F}" type="sibTrans" cxnId="{B78DBDCD-0062-4311-A16C-D44D7D6D6B7F}">
      <dgm:prSet/>
      <dgm:spPr/>
      <dgm:t>
        <a:bodyPr/>
        <a:lstStyle/>
        <a:p>
          <a:endParaRPr lang="ru-RU"/>
        </a:p>
      </dgm:t>
    </dgm:pt>
    <dgm:pt modelId="{8FD425BA-C138-46C3-A4E2-FCB50BC75EA0}">
      <dgm:prSet phldrT="[Текст]" custT="1"/>
      <dgm:spPr/>
      <dgm:t>
        <a:bodyPr/>
        <a:lstStyle/>
        <a:p>
          <a:r>
            <a:rPr lang="ru-RU" sz="1800" b="1" dirty="0">
              <a:solidFill>
                <a:srgbClr val="7030A0"/>
              </a:solidFill>
            </a:rPr>
            <a:t>ЛФК</a:t>
          </a:r>
        </a:p>
      </dgm:t>
    </dgm:pt>
    <dgm:pt modelId="{B0F8AB28-6659-4E8F-8797-0A8CBC313BEE}" type="parTrans" cxnId="{69E83FC6-7A48-4D6C-9F53-013AD73B24F5}">
      <dgm:prSet/>
      <dgm:spPr/>
      <dgm:t>
        <a:bodyPr/>
        <a:lstStyle/>
        <a:p>
          <a:endParaRPr lang="ru-RU"/>
        </a:p>
      </dgm:t>
    </dgm:pt>
    <dgm:pt modelId="{DB223074-1403-43ED-8BE9-D82681AE18AF}" type="sibTrans" cxnId="{69E83FC6-7A48-4D6C-9F53-013AD73B24F5}">
      <dgm:prSet/>
      <dgm:spPr/>
      <dgm:t>
        <a:bodyPr/>
        <a:lstStyle/>
        <a:p>
          <a:endParaRPr lang="ru-RU"/>
        </a:p>
      </dgm:t>
    </dgm:pt>
    <dgm:pt modelId="{8D8177B8-E8D6-4E14-8437-13EEA3F9D1BE}">
      <dgm:prSet phldrT="[Текст]" custT="1"/>
      <dgm:spPr/>
      <dgm:t>
        <a:bodyPr/>
        <a:lstStyle/>
        <a:p>
          <a:r>
            <a:rPr lang="ru-RU" sz="1800" b="1" dirty="0" err="1">
              <a:solidFill>
                <a:srgbClr val="7030A0"/>
              </a:solidFill>
            </a:rPr>
            <a:t>Физио</a:t>
          </a:r>
          <a:r>
            <a:rPr lang="ru-RU" sz="1800" b="1" dirty="0">
              <a:solidFill>
                <a:srgbClr val="7030A0"/>
              </a:solidFill>
            </a:rPr>
            <a:t>-процедуры</a:t>
          </a:r>
        </a:p>
      </dgm:t>
    </dgm:pt>
    <dgm:pt modelId="{3BE3508E-F36F-46DC-B04E-FF3E4EA51916}" type="parTrans" cxnId="{259FBFA1-B5E1-4ACE-83B6-6E4471CF0AB1}">
      <dgm:prSet/>
      <dgm:spPr/>
      <dgm:t>
        <a:bodyPr/>
        <a:lstStyle/>
        <a:p>
          <a:endParaRPr lang="ru-RU"/>
        </a:p>
      </dgm:t>
    </dgm:pt>
    <dgm:pt modelId="{3F2EA116-F5E9-4F3A-B5A1-296B3AFCDC35}" type="sibTrans" cxnId="{259FBFA1-B5E1-4ACE-83B6-6E4471CF0AB1}">
      <dgm:prSet/>
      <dgm:spPr/>
      <dgm:t>
        <a:bodyPr/>
        <a:lstStyle/>
        <a:p>
          <a:endParaRPr lang="ru-RU"/>
        </a:p>
      </dgm:t>
    </dgm:pt>
    <dgm:pt modelId="{2EE6A22D-AC43-477A-A502-3A4571120CDB}">
      <dgm:prSet phldrT="[Текст]" custT="1"/>
      <dgm:spPr/>
      <dgm:t>
        <a:bodyPr/>
        <a:lstStyle/>
        <a:p>
          <a:r>
            <a:rPr lang="ru-RU" sz="1800" b="1" dirty="0">
              <a:solidFill>
                <a:srgbClr val="7030A0"/>
              </a:solidFill>
            </a:rPr>
            <a:t>Лечение сопутствующей патологии</a:t>
          </a:r>
        </a:p>
      </dgm:t>
    </dgm:pt>
    <dgm:pt modelId="{4B886904-4329-468A-965D-9F55C281EEFF}" type="parTrans" cxnId="{33A32750-8169-4BD5-9DFB-C49ABD34CEA3}">
      <dgm:prSet/>
      <dgm:spPr/>
      <dgm:t>
        <a:bodyPr/>
        <a:lstStyle/>
        <a:p>
          <a:endParaRPr lang="ru-RU"/>
        </a:p>
      </dgm:t>
    </dgm:pt>
    <dgm:pt modelId="{0EA3E232-26A1-4174-B1D4-87F19362480F}" type="sibTrans" cxnId="{33A32750-8169-4BD5-9DFB-C49ABD34CEA3}">
      <dgm:prSet/>
      <dgm:spPr/>
      <dgm:t>
        <a:bodyPr/>
        <a:lstStyle/>
        <a:p>
          <a:endParaRPr lang="ru-RU"/>
        </a:p>
      </dgm:t>
    </dgm:pt>
    <dgm:pt modelId="{4D60041F-FBF7-4D88-95A7-7E587FFF7767}">
      <dgm:prSet phldrT="[Текст]" custT="1"/>
      <dgm:spPr/>
      <dgm:t>
        <a:bodyPr/>
        <a:lstStyle/>
        <a:p>
          <a:r>
            <a:rPr lang="ru-RU" sz="1800" b="1" dirty="0">
              <a:solidFill>
                <a:srgbClr val="7030A0"/>
              </a:solidFill>
            </a:rPr>
            <a:t>Обезболивание, перевязки</a:t>
          </a:r>
        </a:p>
      </dgm:t>
    </dgm:pt>
    <dgm:pt modelId="{46B40827-2466-49AB-A82A-14DE04F2F174}" type="parTrans" cxnId="{8E90346A-4213-4A99-8EE1-B593D723BCAD}">
      <dgm:prSet/>
      <dgm:spPr/>
      <dgm:t>
        <a:bodyPr/>
        <a:lstStyle/>
        <a:p>
          <a:endParaRPr lang="ru-RU"/>
        </a:p>
      </dgm:t>
    </dgm:pt>
    <dgm:pt modelId="{E1E4293E-4A87-4875-B419-10DFDCCC7170}" type="sibTrans" cxnId="{8E90346A-4213-4A99-8EE1-B593D723BCAD}">
      <dgm:prSet/>
      <dgm:spPr/>
      <dgm:t>
        <a:bodyPr/>
        <a:lstStyle/>
        <a:p>
          <a:endParaRPr lang="ru-RU"/>
        </a:p>
      </dgm:t>
    </dgm:pt>
    <dgm:pt modelId="{CFC71B19-9BF6-4805-805A-276B8B040775}">
      <dgm:prSet custT="1"/>
      <dgm:spPr/>
      <dgm:t>
        <a:bodyPr/>
        <a:lstStyle/>
        <a:p>
          <a:r>
            <a:rPr lang="ru-RU" sz="1400" b="1" dirty="0">
              <a:solidFill>
                <a:srgbClr val="7030A0"/>
              </a:solidFill>
            </a:rPr>
            <a:t>Лечение и обследование терапевтом, психологом, физиотерапевтом, неврологом, травматологом, врачом ЛФК, </a:t>
          </a:r>
        </a:p>
      </dgm:t>
    </dgm:pt>
    <dgm:pt modelId="{0C320FD5-82F8-44FC-96C0-CD0FB07177EA}" type="parTrans" cxnId="{C17FE500-AF59-4AB7-A301-D9130AE14781}">
      <dgm:prSet/>
      <dgm:spPr/>
      <dgm:t>
        <a:bodyPr/>
        <a:lstStyle/>
        <a:p>
          <a:endParaRPr lang="ru-RU"/>
        </a:p>
      </dgm:t>
    </dgm:pt>
    <dgm:pt modelId="{6735EF4A-BAC0-454F-88EA-61E1A532AA30}" type="sibTrans" cxnId="{C17FE500-AF59-4AB7-A301-D9130AE14781}">
      <dgm:prSet/>
      <dgm:spPr/>
      <dgm:t>
        <a:bodyPr/>
        <a:lstStyle/>
        <a:p>
          <a:endParaRPr lang="ru-RU"/>
        </a:p>
      </dgm:t>
    </dgm:pt>
    <dgm:pt modelId="{4BA02905-25B4-45D0-8124-8AD8684048A6}">
      <dgm:prSet custT="1"/>
      <dgm:spPr/>
      <dgm:t>
        <a:bodyPr/>
        <a:lstStyle/>
        <a:p>
          <a:r>
            <a:rPr lang="ru-RU" sz="2000" b="1" dirty="0">
              <a:solidFill>
                <a:srgbClr val="7030A0"/>
              </a:solidFill>
            </a:rPr>
            <a:t>Диета</a:t>
          </a:r>
        </a:p>
      </dgm:t>
    </dgm:pt>
    <dgm:pt modelId="{EFECCB4D-CC57-4FCE-8D0A-1A0E8401F4F4}" type="parTrans" cxnId="{7897D5F5-F443-443F-90AE-53A065DBEF1F}">
      <dgm:prSet/>
      <dgm:spPr/>
      <dgm:t>
        <a:bodyPr/>
        <a:lstStyle/>
        <a:p>
          <a:endParaRPr lang="ru-RU"/>
        </a:p>
      </dgm:t>
    </dgm:pt>
    <dgm:pt modelId="{1D8FA9E6-470A-4D93-A490-C52D4394FFB2}" type="sibTrans" cxnId="{7897D5F5-F443-443F-90AE-53A065DBEF1F}">
      <dgm:prSet/>
      <dgm:spPr/>
      <dgm:t>
        <a:bodyPr/>
        <a:lstStyle/>
        <a:p>
          <a:endParaRPr lang="ru-RU"/>
        </a:p>
      </dgm:t>
    </dgm:pt>
    <dgm:pt modelId="{4A81EDF9-C757-4BCF-9602-B051255825B3}">
      <dgm:prSet custT="1"/>
      <dgm:spPr/>
      <dgm:t>
        <a:bodyPr/>
        <a:lstStyle/>
        <a:p>
          <a:r>
            <a:rPr lang="ru-RU" sz="2000" b="1" dirty="0">
              <a:solidFill>
                <a:srgbClr val="7030A0"/>
              </a:solidFill>
            </a:rPr>
            <a:t>Массаж</a:t>
          </a:r>
        </a:p>
      </dgm:t>
    </dgm:pt>
    <dgm:pt modelId="{94E18CD6-170E-410F-9A40-71A49F835015}" type="parTrans" cxnId="{CEED38CB-C519-48AE-806A-4EA82C5A7B82}">
      <dgm:prSet/>
      <dgm:spPr/>
      <dgm:t>
        <a:bodyPr/>
        <a:lstStyle/>
        <a:p>
          <a:endParaRPr lang="ru-RU"/>
        </a:p>
      </dgm:t>
    </dgm:pt>
    <dgm:pt modelId="{873A3E5D-9B47-48AF-B7B1-87F4697E5599}" type="sibTrans" cxnId="{CEED38CB-C519-48AE-806A-4EA82C5A7B82}">
      <dgm:prSet/>
      <dgm:spPr/>
      <dgm:t>
        <a:bodyPr/>
        <a:lstStyle/>
        <a:p>
          <a:endParaRPr lang="ru-RU"/>
        </a:p>
      </dgm:t>
    </dgm:pt>
    <dgm:pt modelId="{249C237D-6EA5-4EA0-A23A-D86869EB823C}" type="pres">
      <dgm:prSet presAssocID="{502E5979-9F8C-4EE0-AE3C-EF84E57DA817}" presName="composite" presStyleCnt="0">
        <dgm:presLayoutVars>
          <dgm:chMax val="1"/>
          <dgm:dir/>
          <dgm:resizeHandles val="exact"/>
        </dgm:presLayoutVars>
      </dgm:prSet>
      <dgm:spPr/>
    </dgm:pt>
    <dgm:pt modelId="{7EE1ED26-31E3-438D-B052-314DB0E6F96E}" type="pres">
      <dgm:prSet presAssocID="{502E5979-9F8C-4EE0-AE3C-EF84E57DA817}" presName="radial" presStyleCnt="0">
        <dgm:presLayoutVars>
          <dgm:animLvl val="ctr"/>
        </dgm:presLayoutVars>
      </dgm:prSet>
      <dgm:spPr/>
    </dgm:pt>
    <dgm:pt modelId="{19BE8EB1-79EF-456A-AC3E-4A1D3B933844}" type="pres">
      <dgm:prSet presAssocID="{8B78C242-9F17-44A0-9C96-9214B4E7B216}" presName="centerShape" presStyleLbl="vennNode1" presStyleIdx="0" presStyleCnt="8"/>
      <dgm:spPr/>
    </dgm:pt>
    <dgm:pt modelId="{5FABE286-DD18-495E-B04D-FB27102C8B5A}" type="pres">
      <dgm:prSet presAssocID="{8FD425BA-C138-46C3-A4E2-FCB50BC75EA0}" presName="node" presStyleLbl="vennNode1" presStyleIdx="1" presStyleCnt="8">
        <dgm:presLayoutVars>
          <dgm:bulletEnabled val="1"/>
        </dgm:presLayoutVars>
      </dgm:prSet>
      <dgm:spPr/>
    </dgm:pt>
    <dgm:pt modelId="{731350DC-3A54-413E-A899-8E084DD20E88}" type="pres">
      <dgm:prSet presAssocID="{8D8177B8-E8D6-4E14-8437-13EEA3F9D1BE}" presName="node" presStyleLbl="vennNode1" presStyleIdx="2" presStyleCnt="8">
        <dgm:presLayoutVars>
          <dgm:bulletEnabled val="1"/>
        </dgm:presLayoutVars>
      </dgm:prSet>
      <dgm:spPr/>
    </dgm:pt>
    <dgm:pt modelId="{0F5DEF4C-84BE-4D00-8645-4733683FF75D}" type="pres">
      <dgm:prSet presAssocID="{2EE6A22D-AC43-477A-A502-3A4571120CDB}" presName="node" presStyleLbl="vennNode1" presStyleIdx="3" presStyleCnt="8" custScaleX="187346">
        <dgm:presLayoutVars>
          <dgm:bulletEnabled val="1"/>
        </dgm:presLayoutVars>
      </dgm:prSet>
      <dgm:spPr/>
    </dgm:pt>
    <dgm:pt modelId="{68D0DB06-7A80-4577-9679-7171E00BB445}" type="pres">
      <dgm:prSet presAssocID="{4D60041F-FBF7-4D88-95A7-7E587FFF7767}" presName="node" presStyleLbl="vennNode1" presStyleIdx="4" presStyleCnt="8" custScaleX="127262" custScaleY="91548" custRadScaleRad="121232" custRadScaleInc="-26647">
        <dgm:presLayoutVars>
          <dgm:bulletEnabled val="1"/>
        </dgm:presLayoutVars>
      </dgm:prSet>
      <dgm:spPr/>
    </dgm:pt>
    <dgm:pt modelId="{7A898289-E655-4D8C-8D04-5D651B8A0606}" type="pres">
      <dgm:prSet presAssocID="{CFC71B19-9BF6-4805-805A-276B8B040775}" presName="node" presStyleLbl="vennNode1" presStyleIdx="5" presStyleCnt="8" custScaleX="255814" custScaleY="137759" custRadScaleRad="113700" custRadScaleInc="23194">
        <dgm:presLayoutVars>
          <dgm:bulletEnabled val="1"/>
        </dgm:presLayoutVars>
      </dgm:prSet>
      <dgm:spPr/>
    </dgm:pt>
    <dgm:pt modelId="{2306BAA9-050C-4CC5-A03C-9968EA68EBF0}" type="pres">
      <dgm:prSet presAssocID="{4BA02905-25B4-45D0-8124-8AD8684048A6}" presName="node" presStyleLbl="vennNode1" presStyleIdx="6" presStyleCnt="8">
        <dgm:presLayoutVars>
          <dgm:bulletEnabled val="1"/>
        </dgm:presLayoutVars>
      </dgm:prSet>
      <dgm:spPr/>
    </dgm:pt>
    <dgm:pt modelId="{89E5A49A-3BD1-4FBB-B3AD-FDC26BF57C74}" type="pres">
      <dgm:prSet presAssocID="{4A81EDF9-C757-4BCF-9602-B051255825B3}" presName="node" presStyleLbl="vennNode1" presStyleIdx="7" presStyleCnt="8">
        <dgm:presLayoutVars>
          <dgm:bulletEnabled val="1"/>
        </dgm:presLayoutVars>
      </dgm:prSet>
      <dgm:spPr/>
    </dgm:pt>
  </dgm:ptLst>
  <dgm:cxnLst>
    <dgm:cxn modelId="{C17FE500-AF59-4AB7-A301-D9130AE14781}" srcId="{8B78C242-9F17-44A0-9C96-9214B4E7B216}" destId="{CFC71B19-9BF6-4805-805A-276B8B040775}" srcOrd="4" destOrd="0" parTransId="{0C320FD5-82F8-44FC-96C0-CD0FB07177EA}" sibTransId="{6735EF4A-BAC0-454F-88EA-61E1A532AA30}"/>
    <dgm:cxn modelId="{15DF1D1B-70E3-460A-9A65-31C4CF136EFD}" type="presOf" srcId="{8B78C242-9F17-44A0-9C96-9214B4E7B216}" destId="{19BE8EB1-79EF-456A-AC3E-4A1D3B933844}" srcOrd="0" destOrd="0" presId="urn:microsoft.com/office/officeart/2005/8/layout/radial3"/>
    <dgm:cxn modelId="{3AEDB733-DD01-4793-BC0F-C0121547574C}" type="presOf" srcId="{2EE6A22D-AC43-477A-A502-3A4571120CDB}" destId="{0F5DEF4C-84BE-4D00-8645-4733683FF75D}" srcOrd="0" destOrd="0" presId="urn:microsoft.com/office/officeart/2005/8/layout/radial3"/>
    <dgm:cxn modelId="{6F202644-CC47-483D-BAFC-89EF6C39E7C2}" type="presOf" srcId="{8D8177B8-E8D6-4E14-8437-13EEA3F9D1BE}" destId="{731350DC-3A54-413E-A899-8E084DD20E88}" srcOrd="0" destOrd="0" presId="urn:microsoft.com/office/officeart/2005/8/layout/radial3"/>
    <dgm:cxn modelId="{8E90346A-4213-4A99-8EE1-B593D723BCAD}" srcId="{8B78C242-9F17-44A0-9C96-9214B4E7B216}" destId="{4D60041F-FBF7-4D88-95A7-7E587FFF7767}" srcOrd="3" destOrd="0" parTransId="{46B40827-2466-49AB-A82A-14DE04F2F174}" sibTransId="{E1E4293E-4A87-4875-B419-10DFDCCC7170}"/>
    <dgm:cxn modelId="{33A32750-8169-4BD5-9DFB-C49ABD34CEA3}" srcId="{8B78C242-9F17-44A0-9C96-9214B4E7B216}" destId="{2EE6A22D-AC43-477A-A502-3A4571120CDB}" srcOrd="2" destOrd="0" parTransId="{4B886904-4329-468A-965D-9F55C281EEFF}" sibTransId="{0EA3E232-26A1-4174-B1D4-87F19362480F}"/>
    <dgm:cxn modelId="{2C562C80-E9CA-4D88-A0A2-9A1E8A64BE6F}" type="presOf" srcId="{8FD425BA-C138-46C3-A4E2-FCB50BC75EA0}" destId="{5FABE286-DD18-495E-B04D-FB27102C8B5A}" srcOrd="0" destOrd="0" presId="urn:microsoft.com/office/officeart/2005/8/layout/radial3"/>
    <dgm:cxn modelId="{259FBFA1-B5E1-4ACE-83B6-6E4471CF0AB1}" srcId="{8B78C242-9F17-44A0-9C96-9214B4E7B216}" destId="{8D8177B8-E8D6-4E14-8437-13EEA3F9D1BE}" srcOrd="1" destOrd="0" parTransId="{3BE3508E-F36F-46DC-B04E-FF3E4EA51916}" sibTransId="{3F2EA116-F5E9-4F3A-B5A1-296B3AFCDC35}"/>
    <dgm:cxn modelId="{3C6469AC-AC40-49E2-95CD-332CD445DC1F}" type="presOf" srcId="{4D60041F-FBF7-4D88-95A7-7E587FFF7767}" destId="{68D0DB06-7A80-4577-9679-7171E00BB445}" srcOrd="0" destOrd="0" presId="urn:microsoft.com/office/officeart/2005/8/layout/radial3"/>
    <dgm:cxn modelId="{B66AD4AC-9F80-4FC6-AD20-8D10DA1463E0}" type="presOf" srcId="{4BA02905-25B4-45D0-8124-8AD8684048A6}" destId="{2306BAA9-050C-4CC5-A03C-9968EA68EBF0}" srcOrd="0" destOrd="0" presId="urn:microsoft.com/office/officeart/2005/8/layout/radial3"/>
    <dgm:cxn modelId="{BB7999B7-3415-4491-A8ED-D4AAF03CABA3}" type="presOf" srcId="{CFC71B19-9BF6-4805-805A-276B8B040775}" destId="{7A898289-E655-4D8C-8D04-5D651B8A0606}" srcOrd="0" destOrd="0" presId="urn:microsoft.com/office/officeart/2005/8/layout/radial3"/>
    <dgm:cxn modelId="{69E83FC6-7A48-4D6C-9F53-013AD73B24F5}" srcId="{8B78C242-9F17-44A0-9C96-9214B4E7B216}" destId="{8FD425BA-C138-46C3-A4E2-FCB50BC75EA0}" srcOrd="0" destOrd="0" parTransId="{B0F8AB28-6659-4E8F-8797-0A8CBC313BEE}" sibTransId="{DB223074-1403-43ED-8BE9-D82681AE18AF}"/>
    <dgm:cxn modelId="{CEED38CB-C519-48AE-806A-4EA82C5A7B82}" srcId="{8B78C242-9F17-44A0-9C96-9214B4E7B216}" destId="{4A81EDF9-C757-4BCF-9602-B051255825B3}" srcOrd="6" destOrd="0" parTransId="{94E18CD6-170E-410F-9A40-71A49F835015}" sibTransId="{873A3E5D-9B47-48AF-B7B1-87F4697E5599}"/>
    <dgm:cxn modelId="{B78DBDCD-0062-4311-A16C-D44D7D6D6B7F}" srcId="{502E5979-9F8C-4EE0-AE3C-EF84E57DA817}" destId="{8B78C242-9F17-44A0-9C96-9214B4E7B216}" srcOrd="0" destOrd="0" parTransId="{2D2BA9B8-3CA3-4B40-BEFF-58BDEC1FDB98}" sibTransId="{D701A277-F56F-4DDE-9185-066EA5537D2F}"/>
    <dgm:cxn modelId="{16CC65D1-8C8D-43CE-9095-BE47D0912A19}" type="presOf" srcId="{502E5979-9F8C-4EE0-AE3C-EF84E57DA817}" destId="{249C237D-6EA5-4EA0-A23A-D86869EB823C}" srcOrd="0" destOrd="0" presId="urn:microsoft.com/office/officeart/2005/8/layout/radial3"/>
    <dgm:cxn modelId="{42DEA0E8-BC46-41C8-9B8E-11BC8260FF9D}" type="presOf" srcId="{4A81EDF9-C757-4BCF-9602-B051255825B3}" destId="{89E5A49A-3BD1-4FBB-B3AD-FDC26BF57C74}" srcOrd="0" destOrd="0" presId="urn:microsoft.com/office/officeart/2005/8/layout/radial3"/>
    <dgm:cxn modelId="{7897D5F5-F443-443F-90AE-53A065DBEF1F}" srcId="{8B78C242-9F17-44A0-9C96-9214B4E7B216}" destId="{4BA02905-25B4-45D0-8124-8AD8684048A6}" srcOrd="5" destOrd="0" parTransId="{EFECCB4D-CC57-4FCE-8D0A-1A0E8401F4F4}" sibTransId="{1D8FA9E6-470A-4D93-A490-C52D4394FFB2}"/>
    <dgm:cxn modelId="{52970DD8-78F5-4E6E-BF09-18B91B593D59}" type="presParOf" srcId="{249C237D-6EA5-4EA0-A23A-D86869EB823C}" destId="{7EE1ED26-31E3-438D-B052-314DB0E6F96E}" srcOrd="0" destOrd="0" presId="urn:microsoft.com/office/officeart/2005/8/layout/radial3"/>
    <dgm:cxn modelId="{D2B4854C-BBAB-40D2-8904-77476F4342A7}" type="presParOf" srcId="{7EE1ED26-31E3-438D-B052-314DB0E6F96E}" destId="{19BE8EB1-79EF-456A-AC3E-4A1D3B933844}" srcOrd="0" destOrd="0" presId="urn:microsoft.com/office/officeart/2005/8/layout/radial3"/>
    <dgm:cxn modelId="{20520A8F-016F-4C61-92EF-6C0AB4A62AC3}" type="presParOf" srcId="{7EE1ED26-31E3-438D-B052-314DB0E6F96E}" destId="{5FABE286-DD18-495E-B04D-FB27102C8B5A}" srcOrd="1" destOrd="0" presId="urn:microsoft.com/office/officeart/2005/8/layout/radial3"/>
    <dgm:cxn modelId="{2BF6F74C-55A7-4A9A-9FE0-C93EF98F39AB}" type="presParOf" srcId="{7EE1ED26-31E3-438D-B052-314DB0E6F96E}" destId="{731350DC-3A54-413E-A899-8E084DD20E88}" srcOrd="2" destOrd="0" presId="urn:microsoft.com/office/officeart/2005/8/layout/radial3"/>
    <dgm:cxn modelId="{7489F544-6477-4FA1-AE60-8C30E711B6E2}" type="presParOf" srcId="{7EE1ED26-31E3-438D-B052-314DB0E6F96E}" destId="{0F5DEF4C-84BE-4D00-8645-4733683FF75D}" srcOrd="3" destOrd="0" presId="urn:microsoft.com/office/officeart/2005/8/layout/radial3"/>
    <dgm:cxn modelId="{2B402571-A3F2-423A-9AD4-0BAF291BEFA8}" type="presParOf" srcId="{7EE1ED26-31E3-438D-B052-314DB0E6F96E}" destId="{68D0DB06-7A80-4577-9679-7171E00BB445}" srcOrd="4" destOrd="0" presId="urn:microsoft.com/office/officeart/2005/8/layout/radial3"/>
    <dgm:cxn modelId="{685669E7-3C08-43C0-AC71-5628394C2193}" type="presParOf" srcId="{7EE1ED26-31E3-438D-B052-314DB0E6F96E}" destId="{7A898289-E655-4D8C-8D04-5D651B8A0606}" srcOrd="5" destOrd="0" presId="urn:microsoft.com/office/officeart/2005/8/layout/radial3"/>
    <dgm:cxn modelId="{F372A8A4-3BB9-4CDD-A3D1-F8A60B2D892B}" type="presParOf" srcId="{7EE1ED26-31E3-438D-B052-314DB0E6F96E}" destId="{2306BAA9-050C-4CC5-A03C-9968EA68EBF0}" srcOrd="6" destOrd="0" presId="urn:microsoft.com/office/officeart/2005/8/layout/radial3"/>
    <dgm:cxn modelId="{2EE0AA63-A434-4907-9666-77C3BD157745}" type="presParOf" srcId="{7EE1ED26-31E3-438D-B052-314DB0E6F96E}" destId="{89E5A49A-3BD1-4FBB-B3AD-FDC26BF57C74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6784C5-FE0D-480B-8910-76C5585589BF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2309E8-0C61-461F-A5BC-EB64981520FA}">
      <dgm:prSet phldrT="[Текст]" custT="1"/>
      <dgm:spPr/>
      <dgm:t>
        <a:bodyPr/>
        <a:lstStyle/>
        <a:p>
          <a:r>
            <a:rPr lang="ru-RU" sz="1800" b="1" dirty="0">
              <a:solidFill>
                <a:srgbClr val="7030A0"/>
              </a:solidFill>
            </a:rPr>
            <a:t>Физиотерапевтические процедуры</a:t>
          </a:r>
        </a:p>
      </dgm:t>
    </dgm:pt>
    <dgm:pt modelId="{19E7A988-2275-4139-B4C8-94C2D2DA442B}" type="parTrans" cxnId="{52329D9E-6FF5-4EC9-9CBB-8B56E0C1F158}">
      <dgm:prSet/>
      <dgm:spPr/>
      <dgm:t>
        <a:bodyPr/>
        <a:lstStyle/>
        <a:p>
          <a:endParaRPr lang="ru-RU"/>
        </a:p>
      </dgm:t>
    </dgm:pt>
    <dgm:pt modelId="{9F605F58-127A-495A-BB76-A0F4E7CCBD6C}" type="sibTrans" cxnId="{52329D9E-6FF5-4EC9-9CBB-8B56E0C1F158}">
      <dgm:prSet/>
      <dgm:spPr/>
      <dgm:t>
        <a:bodyPr/>
        <a:lstStyle/>
        <a:p>
          <a:endParaRPr lang="ru-RU"/>
        </a:p>
      </dgm:t>
    </dgm:pt>
    <dgm:pt modelId="{EE8795C9-9434-42D1-95EC-0E6C5F8BEBAB}">
      <dgm:prSet phldrT="[Текст]" custT="1"/>
      <dgm:spPr/>
      <dgm:t>
        <a:bodyPr/>
        <a:lstStyle/>
        <a:p>
          <a:r>
            <a:rPr lang="ru-RU" sz="1800" b="1" dirty="0" err="1">
              <a:solidFill>
                <a:srgbClr val="7030A0"/>
              </a:solidFill>
            </a:rPr>
            <a:t>Магнитотерапия</a:t>
          </a:r>
          <a:r>
            <a:rPr lang="ru-RU" sz="1800" b="1" dirty="0">
              <a:solidFill>
                <a:srgbClr val="7030A0"/>
              </a:solidFill>
            </a:rPr>
            <a:t> №7</a:t>
          </a:r>
        </a:p>
      </dgm:t>
    </dgm:pt>
    <dgm:pt modelId="{28B7A023-94A3-45E1-B6FA-EE909819E38A}" type="parTrans" cxnId="{0C2766CF-D82F-4FCC-9068-883C3750522A}">
      <dgm:prSet/>
      <dgm:spPr/>
      <dgm:t>
        <a:bodyPr/>
        <a:lstStyle/>
        <a:p>
          <a:endParaRPr lang="ru-RU"/>
        </a:p>
      </dgm:t>
    </dgm:pt>
    <dgm:pt modelId="{F4B2406C-CA2B-4685-A615-1A0AEBF353F9}" type="sibTrans" cxnId="{0C2766CF-D82F-4FCC-9068-883C3750522A}">
      <dgm:prSet/>
      <dgm:spPr/>
      <dgm:t>
        <a:bodyPr/>
        <a:lstStyle/>
        <a:p>
          <a:endParaRPr lang="ru-RU"/>
        </a:p>
      </dgm:t>
    </dgm:pt>
    <dgm:pt modelId="{BDD799E7-80D5-41C7-8AC0-F4EB5148A36E}">
      <dgm:prSet phldrT="[Текст]" custT="1"/>
      <dgm:spPr/>
      <dgm:t>
        <a:bodyPr/>
        <a:lstStyle/>
        <a:p>
          <a:r>
            <a:rPr lang="ru-RU" sz="1800" b="1" dirty="0" err="1">
              <a:solidFill>
                <a:srgbClr val="7030A0"/>
              </a:solidFill>
            </a:rPr>
            <a:t>Лазероте-рапия</a:t>
          </a:r>
          <a:r>
            <a:rPr lang="ru-RU" sz="1800" b="1" dirty="0">
              <a:solidFill>
                <a:srgbClr val="7030A0"/>
              </a:solidFill>
            </a:rPr>
            <a:t> №5</a:t>
          </a:r>
        </a:p>
      </dgm:t>
    </dgm:pt>
    <dgm:pt modelId="{2DA00113-32DE-4C98-A042-8A47B01B0A00}" type="parTrans" cxnId="{270C8BB1-729A-4D25-96B5-4F5CC64698F4}">
      <dgm:prSet/>
      <dgm:spPr/>
      <dgm:t>
        <a:bodyPr/>
        <a:lstStyle/>
        <a:p>
          <a:endParaRPr lang="ru-RU"/>
        </a:p>
      </dgm:t>
    </dgm:pt>
    <dgm:pt modelId="{A2CDED17-817C-48EA-9ECD-354218E45EF1}" type="sibTrans" cxnId="{270C8BB1-729A-4D25-96B5-4F5CC64698F4}">
      <dgm:prSet/>
      <dgm:spPr/>
      <dgm:t>
        <a:bodyPr/>
        <a:lstStyle/>
        <a:p>
          <a:endParaRPr lang="ru-RU"/>
        </a:p>
      </dgm:t>
    </dgm:pt>
    <dgm:pt modelId="{E68B5FCE-888D-437E-96FA-6225DFC122BC}">
      <dgm:prSet phldrT="[Текст]" custT="1"/>
      <dgm:spPr/>
      <dgm:t>
        <a:bodyPr/>
        <a:lstStyle/>
        <a:p>
          <a:r>
            <a:rPr lang="ru-RU" sz="1800" b="1" dirty="0" err="1">
              <a:solidFill>
                <a:srgbClr val="7030A0"/>
              </a:solidFill>
            </a:rPr>
            <a:t>Амплипульс</a:t>
          </a:r>
          <a:r>
            <a:rPr lang="ru-RU" sz="1800" b="1" dirty="0">
              <a:solidFill>
                <a:srgbClr val="7030A0"/>
              </a:solidFill>
            </a:rPr>
            <a:t> №7</a:t>
          </a:r>
        </a:p>
      </dgm:t>
    </dgm:pt>
    <dgm:pt modelId="{EED43551-E472-4A7A-B7F6-D692D44155DC}" type="parTrans" cxnId="{1981E95A-184C-4C90-A8D9-1199B7ECE562}">
      <dgm:prSet/>
      <dgm:spPr/>
      <dgm:t>
        <a:bodyPr/>
        <a:lstStyle/>
        <a:p>
          <a:endParaRPr lang="ru-RU"/>
        </a:p>
      </dgm:t>
    </dgm:pt>
    <dgm:pt modelId="{D8A535A9-7866-4878-84B3-2769446ECADD}" type="sibTrans" cxnId="{1981E95A-184C-4C90-A8D9-1199B7ECE562}">
      <dgm:prSet/>
      <dgm:spPr/>
      <dgm:t>
        <a:bodyPr/>
        <a:lstStyle/>
        <a:p>
          <a:endParaRPr lang="ru-RU"/>
        </a:p>
      </dgm:t>
    </dgm:pt>
    <dgm:pt modelId="{FE619017-E943-435B-A505-2B8D022CBAA6}">
      <dgm:prSet phldrT="[Текст]" custT="1"/>
      <dgm:spPr/>
      <dgm:t>
        <a:bodyPr/>
        <a:lstStyle/>
        <a:p>
          <a:r>
            <a:rPr lang="ru-RU" sz="1800" b="1" dirty="0">
              <a:solidFill>
                <a:srgbClr val="7030A0"/>
              </a:solidFill>
            </a:rPr>
            <a:t>ЛФК</a:t>
          </a:r>
        </a:p>
        <a:p>
          <a:r>
            <a:rPr lang="ru-RU" sz="1800" b="1" dirty="0">
              <a:solidFill>
                <a:srgbClr val="7030A0"/>
              </a:solidFill>
            </a:rPr>
            <a:t>Массаж</a:t>
          </a:r>
        </a:p>
      </dgm:t>
    </dgm:pt>
    <dgm:pt modelId="{F26D68E6-CD26-404C-9641-A8C6E28CCB82}" type="parTrans" cxnId="{0B119F9A-1E80-4ECE-868E-D675F0842BFB}">
      <dgm:prSet/>
      <dgm:spPr/>
      <dgm:t>
        <a:bodyPr/>
        <a:lstStyle/>
        <a:p>
          <a:endParaRPr lang="ru-RU"/>
        </a:p>
      </dgm:t>
    </dgm:pt>
    <dgm:pt modelId="{1FC35D30-0FBB-44FB-B796-B472BD91E367}" type="sibTrans" cxnId="{0B119F9A-1E80-4ECE-868E-D675F0842BFB}">
      <dgm:prSet/>
      <dgm:spPr/>
      <dgm:t>
        <a:bodyPr/>
        <a:lstStyle/>
        <a:p>
          <a:endParaRPr lang="ru-RU"/>
        </a:p>
      </dgm:t>
    </dgm:pt>
    <dgm:pt modelId="{5A8172C9-DD6D-4772-828D-C5A484CCD474}" type="pres">
      <dgm:prSet presAssocID="{8F6784C5-FE0D-480B-8910-76C5585589BF}" presName="composite" presStyleCnt="0">
        <dgm:presLayoutVars>
          <dgm:chMax val="1"/>
          <dgm:dir/>
          <dgm:resizeHandles val="exact"/>
        </dgm:presLayoutVars>
      </dgm:prSet>
      <dgm:spPr/>
    </dgm:pt>
    <dgm:pt modelId="{A707319E-21AB-4A0B-BF86-99AD5B033FDA}" type="pres">
      <dgm:prSet presAssocID="{8F6784C5-FE0D-480B-8910-76C5585589BF}" presName="radial" presStyleCnt="0">
        <dgm:presLayoutVars>
          <dgm:animLvl val="ctr"/>
        </dgm:presLayoutVars>
      </dgm:prSet>
      <dgm:spPr/>
    </dgm:pt>
    <dgm:pt modelId="{E99E67A4-4E0A-4842-A3AD-395841BDB3E4}" type="pres">
      <dgm:prSet presAssocID="{6A2309E8-0C61-461F-A5BC-EB64981520FA}" presName="centerShape" presStyleLbl="vennNode1" presStyleIdx="0" presStyleCnt="5"/>
      <dgm:spPr/>
    </dgm:pt>
    <dgm:pt modelId="{D44EFC41-246D-48E1-84C3-C33B333DC6C1}" type="pres">
      <dgm:prSet presAssocID="{EE8795C9-9434-42D1-95EC-0E6C5F8BEBAB}" presName="node" presStyleLbl="vennNode1" presStyleIdx="1" presStyleCnt="5" custScaleX="201380">
        <dgm:presLayoutVars>
          <dgm:bulletEnabled val="1"/>
        </dgm:presLayoutVars>
      </dgm:prSet>
      <dgm:spPr/>
    </dgm:pt>
    <dgm:pt modelId="{E9880200-6908-4A35-AE65-A452E47C6E73}" type="pres">
      <dgm:prSet presAssocID="{BDD799E7-80D5-41C7-8AC0-F4EB5148A36E}" presName="node" presStyleLbl="vennNode1" presStyleIdx="2" presStyleCnt="5" custScaleX="153875">
        <dgm:presLayoutVars>
          <dgm:bulletEnabled val="1"/>
        </dgm:presLayoutVars>
      </dgm:prSet>
      <dgm:spPr/>
    </dgm:pt>
    <dgm:pt modelId="{0770C332-5B0F-46AB-873C-951E03E2B983}" type="pres">
      <dgm:prSet presAssocID="{E68B5FCE-888D-437E-96FA-6225DFC122BC}" presName="node" presStyleLbl="vennNode1" presStyleIdx="3" presStyleCnt="5" custScaleX="239926">
        <dgm:presLayoutVars>
          <dgm:bulletEnabled val="1"/>
        </dgm:presLayoutVars>
      </dgm:prSet>
      <dgm:spPr/>
    </dgm:pt>
    <dgm:pt modelId="{01A3348E-68AC-4917-86C8-7527B0AC43A6}" type="pres">
      <dgm:prSet presAssocID="{FE619017-E943-435B-A505-2B8D022CBAA6}" presName="node" presStyleLbl="vennNode1" presStyleIdx="4" presStyleCnt="5" custScaleX="175119">
        <dgm:presLayoutVars>
          <dgm:bulletEnabled val="1"/>
        </dgm:presLayoutVars>
      </dgm:prSet>
      <dgm:spPr/>
    </dgm:pt>
  </dgm:ptLst>
  <dgm:cxnLst>
    <dgm:cxn modelId="{74B80312-FDE0-4A72-9181-A178979C61A5}" type="presOf" srcId="{FE619017-E943-435B-A505-2B8D022CBAA6}" destId="{01A3348E-68AC-4917-86C8-7527B0AC43A6}" srcOrd="0" destOrd="0" presId="urn:microsoft.com/office/officeart/2005/8/layout/radial3"/>
    <dgm:cxn modelId="{43B2693F-3D4B-40C9-B083-B32B33D3A837}" type="presOf" srcId="{8F6784C5-FE0D-480B-8910-76C5585589BF}" destId="{5A8172C9-DD6D-4772-828D-C5A484CCD474}" srcOrd="0" destOrd="0" presId="urn:microsoft.com/office/officeart/2005/8/layout/radial3"/>
    <dgm:cxn modelId="{9E987F58-B8CD-49F4-8DDD-164CB0B6362E}" type="presOf" srcId="{E68B5FCE-888D-437E-96FA-6225DFC122BC}" destId="{0770C332-5B0F-46AB-873C-951E03E2B983}" srcOrd="0" destOrd="0" presId="urn:microsoft.com/office/officeart/2005/8/layout/radial3"/>
    <dgm:cxn modelId="{1981E95A-184C-4C90-A8D9-1199B7ECE562}" srcId="{6A2309E8-0C61-461F-A5BC-EB64981520FA}" destId="{E68B5FCE-888D-437E-96FA-6225DFC122BC}" srcOrd="2" destOrd="0" parTransId="{EED43551-E472-4A7A-B7F6-D692D44155DC}" sibTransId="{D8A535A9-7866-4878-84B3-2769446ECADD}"/>
    <dgm:cxn modelId="{06F3E693-67BF-4FB5-9C8C-F228206149B5}" type="presOf" srcId="{BDD799E7-80D5-41C7-8AC0-F4EB5148A36E}" destId="{E9880200-6908-4A35-AE65-A452E47C6E73}" srcOrd="0" destOrd="0" presId="urn:microsoft.com/office/officeart/2005/8/layout/radial3"/>
    <dgm:cxn modelId="{0B119F9A-1E80-4ECE-868E-D675F0842BFB}" srcId="{6A2309E8-0C61-461F-A5BC-EB64981520FA}" destId="{FE619017-E943-435B-A505-2B8D022CBAA6}" srcOrd="3" destOrd="0" parTransId="{F26D68E6-CD26-404C-9641-A8C6E28CCB82}" sibTransId="{1FC35D30-0FBB-44FB-B796-B472BD91E367}"/>
    <dgm:cxn modelId="{52329D9E-6FF5-4EC9-9CBB-8B56E0C1F158}" srcId="{8F6784C5-FE0D-480B-8910-76C5585589BF}" destId="{6A2309E8-0C61-461F-A5BC-EB64981520FA}" srcOrd="0" destOrd="0" parTransId="{19E7A988-2275-4139-B4C8-94C2D2DA442B}" sibTransId="{9F605F58-127A-495A-BB76-A0F4E7CCBD6C}"/>
    <dgm:cxn modelId="{270C8BB1-729A-4D25-96B5-4F5CC64698F4}" srcId="{6A2309E8-0C61-461F-A5BC-EB64981520FA}" destId="{BDD799E7-80D5-41C7-8AC0-F4EB5148A36E}" srcOrd="1" destOrd="0" parTransId="{2DA00113-32DE-4C98-A042-8A47B01B0A00}" sibTransId="{A2CDED17-817C-48EA-9ECD-354218E45EF1}"/>
    <dgm:cxn modelId="{0C2766CF-D82F-4FCC-9068-883C3750522A}" srcId="{6A2309E8-0C61-461F-A5BC-EB64981520FA}" destId="{EE8795C9-9434-42D1-95EC-0E6C5F8BEBAB}" srcOrd="0" destOrd="0" parTransId="{28B7A023-94A3-45E1-B6FA-EE909819E38A}" sibTransId="{F4B2406C-CA2B-4685-A615-1A0AEBF353F9}"/>
    <dgm:cxn modelId="{BE1DE1F5-A33A-4DD9-96E7-547F1DABC3C4}" type="presOf" srcId="{6A2309E8-0C61-461F-A5BC-EB64981520FA}" destId="{E99E67A4-4E0A-4842-A3AD-395841BDB3E4}" srcOrd="0" destOrd="0" presId="urn:microsoft.com/office/officeart/2005/8/layout/radial3"/>
    <dgm:cxn modelId="{47EC3BFA-6C12-40AA-A41C-128CC4FA079B}" type="presOf" srcId="{EE8795C9-9434-42D1-95EC-0E6C5F8BEBAB}" destId="{D44EFC41-246D-48E1-84C3-C33B333DC6C1}" srcOrd="0" destOrd="0" presId="urn:microsoft.com/office/officeart/2005/8/layout/radial3"/>
    <dgm:cxn modelId="{7D870054-F40E-4676-A81B-594E153963B6}" type="presParOf" srcId="{5A8172C9-DD6D-4772-828D-C5A484CCD474}" destId="{A707319E-21AB-4A0B-BF86-99AD5B033FDA}" srcOrd="0" destOrd="0" presId="urn:microsoft.com/office/officeart/2005/8/layout/radial3"/>
    <dgm:cxn modelId="{E8C57353-060D-4DAB-88BA-FACF48BCCE07}" type="presParOf" srcId="{A707319E-21AB-4A0B-BF86-99AD5B033FDA}" destId="{E99E67A4-4E0A-4842-A3AD-395841BDB3E4}" srcOrd="0" destOrd="0" presId="urn:microsoft.com/office/officeart/2005/8/layout/radial3"/>
    <dgm:cxn modelId="{C5F07432-B2BD-409B-A668-4256899B8E24}" type="presParOf" srcId="{A707319E-21AB-4A0B-BF86-99AD5B033FDA}" destId="{D44EFC41-246D-48E1-84C3-C33B333DC6C1}" srcOrd="1" destOrd="0" presId="urn:microsoft.com/office/officeart/2005/8/layout/radial3"/>
    <dgm:cxn modelId="{5EF8562B-277D-4597-984F-981EC3CA54BE}" type="presParOf" srcId="{A707319E-21AB-4A0B-BF86-99AD5B033FDA}" destId="{E9880200-6908-4A35-AE65-A452E47C6E73}" srcOrd="2" destOrd="0" presId="urn:microsoft.com/office/officeart/2005/8/layout/radial3"/>
    <dgm:cxn modelId="{35C8F774-F6E4-476D-9D7D-5ADAEB011DEB}" type="presParOf" srcId="{A707319E-21AB-4A0B-BF86-99AD5B033FDA}" destId="{0770C332-5B0F-46AB-873C-951E03E2B983}" srcOrd="3" destOrd="0" presId="urn:microsoft.com/office/officeart/2005/8/layout/radial3"/>
    <dgm:cxn modelId="{B3E7C694-3D4A-4D51-9524-7846D2ED249D}" type="presParOf" srcId="{A707319E-21AB-4A0B-BF86-99AD5B033FDA}" destId="{01A3348E-68AC-4917-86C8-7527B0AC43A6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E8EB1-79EF-456A-AC3E-4A1D3B933844}">
      <dsp:nvSpPr>
        <dsp:cNvPr id="0" name=""/>
        <dsp:cNvSpPr/>
      </dsp:nvSpPr>
      <dsp:spPr>
        <a:xfrm>
          <a:off x="2173871" y="1218665"/>
          <a:ext cx="3285886" cy="32858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Реабилитация</a:t>
          </a:r>
        </a:p>
      </dsp:txBody>
      <dsp:txXfrm>
        <a:off x="2655078" y="1699872"/>
        <a:ext cx="2323472" cy="2323472"/>
      </dsp:txXfrm>
    </dsp:sp>
    <dsp:sp modelId="{5FABE286-DD18-495E-B04D-FB27102C8B5A}">
      <dsp:nvSpPr>
        <dsp:cNvPr id="0" name=""/>
        <dsp:cNvSpPr/>
      </dsp:nvSpPr>
      <dsp:spPr>
        <a:xfrm>
          <a:off x="2995342" y="-100938"/>
          <a:ext cx="1642943" cy="164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ЛФК</a:t>
          </a:r>
        </a:p>
      </dsp:txBody>
      <dsp:txXfrm>
        <a:off x="3235945" y="139665"/>
        <a:ext cx="1161737" cy="1161737"/>
      </dsp:txXfrm>
    </dsp:sp>
    <dsp:sp modelId="{731350DC-3A54-413E-A899-8E084DD20E88}">
      <dsp:nvSpPr>
        <dsp:cNvPr id="0" name=""/>
        <dsp:cNvSpPr/>
      </dsp:nvSpPr>
      <dsp:spPr>
        <a:xfrm>
          <a:off x="4669302" y="705198"/>
          <a:ext cx="1642943" cy="164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rgbClr val="7030A0"/>
              </a:solidFill>
            </a:rPr>
            <a:t>Физио</a:t>
          </a:r>
          <a:r>
            <a:rPr lang="ru-RU" sz="1800" b="1" kern="1200" dirty="0">
              <a:solidFill>
                <a:srgbClr val="7030A0"/>
              </a:solidFill>
            </a:rPr>
            <a:t>-процедуры</a:t>
          </a:r>
        </a:p>
      </dsp:txBody>
      <dsp:txXfrm>
        <a:off x="4909905" y="945801"/>
        <a:ext cx="1161737" cy="1161737"/>
      </dsp:txXfrm>
    </dsp:sp>
    <dsp:sp modelId="{0F5DEF4C-84BE-4D00-8645-4733683FF75D}">
      <dsp:nvSpPr>
        <dsp:cNvPr id="0" name=""/>
        <dsp:cNvSpPr/>
      </dsp:nvSpPr>
      <dsp:spPr>
        <a:xfrm>
          <a:off x="4365214" y="2516570"/>
          <a:ext cx="3077988" cy="164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Лечение сопутствующей патологии</a:t>
          </a:r>
        </a:p>
      </dsp:txBody>
      <dsp:txXfrm>
        <a:off x="4815975" y="2757173"/>
        <a:ext cx="2176466" cy="1161737"/>
      </dsp:txXfrm>
    </dsp:sp>
    <dsp:sp modelId="{68D0DB06-7A80-4577-9679-7171E00BB445}">
      <dsp:nvSpPr>
        <dsp:cNvPr id="0" name=""/>
        <dsp:cNvSpPr/>
      </dsp:nvSpPr>
      <dsp:spPr>
        <a:xfrm>
          <a:off x="4419589" y="4114796"/>
          <a:ext cx="2090842" cy="15040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Обезболивание, перевязки</a:t>
          </a:r>
        </a:p>
      </dsp:txBody>
      <dsp:txXfrm>
        <a:off x="4725786" y="4335064"/>
        <a:ext cx="1478448" cy="1063545"/>
      </dsp:txXfrm>
    </dsp:sp>
    <dsp:sp modelId="{7A898289-E655-4D8C-8D04-5D651B8A0606}">
      <dsp:nvSpPr>
        <dsp:cNvPr id="0" name=""/>
        <dsp:cNvSpPr/>
      </dsp:nvSpPr>
      <dsp:spPr>
        <a:xfrm>
          <a:off x="228601" y="3657603"/>
          <a:ext cx="4202878" cy="22633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7030A0"/>
              </a:solidFill>
            </a:rPr>
            <a:t>Лечение и обследование терапевтом, психологом, физиотерапевтом, неврологом, травматологом, врачом ЛФК, </a:t>
          </a:r>
        </a:p>
      </dsp:txBody>
      <dsp:txXfrm>
        <a:off x="844098" y="3989056"/>
        <a:ext cx="2971884" cy="1600396"/>
      </dsp:txXfrm>
    </dsp:sp>
    <dsp:sp modelId="{2306BAA9-050C-4CC5-A03C-9968EA68EBF0}">
      <dsp:nvSpPr>
        <dsp:cNvPr id="0" name=""/>
        <dsp:cNvSpPr/>
      </dsp:nvSpPr>
      <dsp:spPr>
        <a:xfrm>
          <a:off x="907948" y="2516570"/>
          <a:ext cx="1642943" cy="164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7030A0"/>
              </a:solidFill>
            </a:rPr>
            <a:t>Диета</a:t>
          </a:r>
        </a:p>
      </dsp:txBody>
      <dsp:txXfrm>
        <a:off x="1148551" y="2757173"/>
        <a:ext cx="1161737" cy="1161737"/>
      </dsp:txXfrm>
    </dsp:sp>
    <dsp:sp modelId="{89E5A49A-3BD1-4FBB-B3AD-FDC26BF57C74}">
      <dsp:nvSpPr>
        <dsp:cNvPr id="0" name=""/>
        <dsp:cNvSpPr/>
      </dsp:nvSpPr>
      <dsp:spPr>
        <a:xfrm>
          <a:off x="1321382" y="705198"/>
          <a:ext cx="1642943" cy="164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7030A0"/>
              </a:solidFill>
            </a:rPr>
            <a:t>Массаж</a:t>
          </a:r>
        </a:p>
      </dsp:txBody>
      <dsp:txXfrm>
        <a:off x="1561985" y="945801"/>
        <a:ext cx="1161737" cy="1161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E67A4-4E0A-4842-A3AD-395841BDB3E4}">
      <dsp:nvSpPr>
        <dsp:cNvPr id="0" name=""/>
        <dsp:cNvSpPr/>
      </dsp:nvSpPr>
      <dsp:spPr>
        <a:xfrm>
          <a:off x="2617296" y="1269652"/>
          <a:ext cx="3162994" cy="31629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Физиотерапевтические процедуры</a:t>
          </a:r>
        </a:p>
      </dsp:txBody>
      <dsp:txXfrm>
        <a:off x="3080506" y="1732862"/>
        <a:ext cx="2236574" cy="2236574"/>
      </dsp:txXfrm>
    </dsp:sp>
    <dsp:sp modelId="{D44EFC41-246D-48E1-84C3-C33B333DC6C1}">
      <dsp:nvSpPr>
        <dsp:cNvPr id="0" name=""/>
        <dsp:cNvSpPr/>
      </dsp:nvSpPr>
      <dsp:spPr>
        <a:xfrm>
          <a:off x="2606383" y="564"/>
          <a:ext cx="3184819" cy="15814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rgbClr val="7030A0"/>
              </a:solidFill>
            </a:rPr>
            <a:t>Магнитотерапия</a:t>
          </a:r>
          <a:r>
            <a:rPr lang="ru-RU" sz="1800" b="1" kern="1200" dirty="0">
              <a:solidFill>
                <a:srgbClr val="7030A0"/>
              </a:solidFill>
            </a:rPr>
            <a:t> №7</a:t>
          </a:r>
        </a:p>
      </dsp:txBody>
      <dsp:txXfrm>
        <a:off x="3072789" y="232169"/>
        <a:ext cx="2252007" cy="1118287"/>
      </dsp:txXfrm>
    </dsp:sp>
    <dsp:sp modelId="{E9880200-6908-4A35-AE65-A452E47C6E73}">
      <dsp:nvSpPr>
        <dsp:cNvPr id="0" name=""/>
        <dsp:cNvSpPr/>
      </dsp:nvSpPr>
      <dsp:spPr>
        <a:xfrm>
          <a:off x="5041865" y="2060401"/>
          <a:ext cx="2433528" cy="15814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rgbClr val="7030A0"/>
              </a:solidFill>
            </a:rPr>
            <a:t>Лазероте-рапия</a:t>
          </a:r>
          <a:r>
            <a:rPr lang="ru-RU" sz="1800" b="1" kern="1200" dirty="0">
              <a:solidFill>
                <a:srgbClr val="7030A0"/>
              </a:solidFill>
            </a:rPr>
            <a:t> №5</a:t>
          </a:r>
        </a:p>
      </dsp:txBody>
      <dsp:txXfrm>
        <a:off x="5398247" y="2292006"/>
        <a:ext cx="1720764" cy="1118287"/>
      </dsp:txXfrm>
    </dsp:sp>
    <dsp:sp modelId="{0770C332-5B0F-46AB-873C-951E03E2B983}">
      <dsp:nvSpPr>
        <dsp:cNvPr id="0" name=""/>
        <dsp:cNvSpPr/>
      </dsp:nvSpPr>
      <dsp:spPr>
        <a:xfrm>
          <a:off x="2301581" y="4120238"/>
          <a:ext cx="3794423" cy="15814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rgbClr val="7030A0"/>
              </a:solidFill>
            </a:rPr>
            <a:t>Амплипульс</a:t>
          </a:r>
          <a:r>
            <a:rPr lang="ru-RU" sz="1800" b="1" kern="1200" dirty="0">
              <a:solidFill>
                <a:srgbClr val="7030A0"/>
              </a:solidFill>
            </a:rPr>
            <a:t> №7</a:t>
          </a:r>
        </a:p>
      </dsp:txBody>
      <dsp:txXfrm>
        <a:off x="2857261" y="4351843"/>
        <a:ext cx="2683063" cy="1118287"/>
      </dsp:txXfrm>
    </dsp:sp>
    <dsp:sp modelId="{01A3348E-68AC-4917-86C8-7527B0AC43A6}">
      <dsp:nvSpPr>
        <dsp:cNvPr id="0" name=""/>
        <dsp:cNvSpPr/>
      </dsp:nvSpPr>
      <dsp:spPr>
        <a:xfrm>
          <a:off x="754205" y="2060401"/>
          <a:ext cx="2769502" cy="15814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ЛФК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7030A0"/>
              </a:solidFill>
            </a:rPr>
            <a:t>Массаж</a:t>
          </a:r>
        </a:p>
      </dsp:txBody>
      <dsp:txXfrm>
        <a:off x="1159789" y="2292006"/>
        <a:ext cx="1958334" cy="1118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1%80%D0%B0%D0%B2%D0%BC%D0%B0" TargetMode="External"/><Relationship Id="rId2" Type="http://schemas.openxmlformats.org/officeDocument/2006/relationships/hyperlink" Target="https://ru.wikipedia.org/wiki/%D0%91%D0%BE%D0%BB%D0%B5%D0%B7%D0%BD%D1%8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A2%D1%80%D1%83%D0%B4%D0%BE%D1%81%D0%BF%D0%BE%D1%81%D0%BE%D0%B1%D0%BD%D0%BE%D1%81%D1%82%D1%8C" TargetMode="External"/><Relationship Id="rId4" Type="http://schemas.openxmlformats.org/officeDocument/2006/relationships/hyperlink" Target="https://ru.wikipedia.org/wiki/%D0%A4%D0%B8%D0%B7%D0%B8%D0%BE%D0%BB%D0%BE%D0%B3%D0%B8%D1%8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01362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МЕТОДИЧЕСКИЕ РЕКОМЕНДАЦИИ ДЛЯ ПАЦИЕНТОВ </a:t>
            </a:r>
            <a:br>
              <a:rPr lang="ru-RU" sz="3200" dirty="0"/>
            </a:br>
            <a:r>
              <a:rPr lang="ru-RU" sz="3200" dirty="0"/>
              <a:t>«РЕАБИЛИТАЦИЯ БОЛЬНЫХ ПОСЛЕ ЭНДОПРОТЕЗИРОВАНИЯ КРУПНЫХ СУСТАВОВ»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ИГМАПО</a:t>
            </a:r>
          </a:p>
          <a:p>
            <a:r>
              <a:rPr lang="ru-RU" dirty="0"/>
              <a:t>ИНЦХТ</a:t>
            </a:r>
          </a:p>
          <a:p>
            <a:r>
              <a:rPr lang="ru-RU" dirty="0"/>
              <a:t>БОЛЬНИЦА ИНЦ СО РАН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254236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162597"/>
              </p:ext>
            </p:extLst>
          </p:nvPr>
        </p:nvGraphicFramePr>
        <p:xfrm>
          <a:off x="457200" y="304800"/>
          <a:ext cx="8229600" cy="570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D9D1F75-BAC3-BA1B-3824-82523852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ФИЗИО ЛЕЧЕНИЕ  КОЛЕННОГО СУСТАВА УЛЬТРАЗВУКОМ</a:t>
            </a:r>
          </a:p>
        </p:txBody>
      </p:sp>
      <p:pic>
        <p:nvPicPr>
          <p:cNvPr id="2050" name="Picture 2" descr="Физиотерапия коленного сустава – особенности методик, показания и  противопоказания к ним - Estet-Portal">
            <a:extLst>
              <a:ext uri="{FF2B5EF4-FFF2-40B4-BE49-F238E27FC236}">
                <a16:creationId xmlns:a16="http://schemas.microsoft.com/office/drawing/2014/main" id="{96A852D9-FB36-5F07-4EF7-2FC8B825CF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684076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021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8E6A049-0AB0-AFA5-5EBF-3FFAA1EE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ЭЛЕКТРОФОРЕЗ С ЛЕКАРСТВЕННЫМИ ПРЕПАРАТАМИ НА КОЛЕННЫЙ СУСТАВ С ЦЕЛЬЮ СНИЖЕНИЯ БОЛИ И ОТЕКА</a:t>
            </a:r>
          </a:p>
        </p:txBody>
      </p:sp>
      <p:pic>
        <p:nvPicPr>
          <p:cNvPr id="3074" name="Picture 2" descr="Электрофорез с медикаментами г Саки: лечение, методики, показания">
            <a:extLst>
              <a:ext uri="{FF2B5EF4-FFF2-40B4-BE49-F238E27FC236}">
                <a16:creationId xmlns:a16="http://schemas.microsoft.com/office/drawing/2014/main" id="{FE667CCE-49A9-F573-7885-2A6BA895E4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5976664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09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3B03B30-5D2B-872A-99C7-53FC723C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ФИЗИОЛЕЧЕНИЕ ЭЛЕКТРОМАГНИТЫМИ ПРОЦЕДУРАМИ</a:t>
            </a:r>
          </a:p>
        </p:txBody>
      </p:sp>
      <p:pic>
        <p:nvPicPr>
          <p:cNvPr id="4098" name="Picture 2" descr="Мифы о физиотерапии | Кинезио (Харьков)">
            <a:extLst>
              <a:ext uri="{FF2B5EF4-FFF2-40B4-BE49-F238E27FC236}">
                <a16:creationId xmlns:a16="http://schemas.microsoft.com/office/drawing/2014/main" id="{6EE03279-E285-747A-6DDD-719D18E5D5E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16832"/>
            <a:ext cx="7056784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323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B7B3770-3F4B-45F8-8117-8A9CE71A0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Лфк</a:t>
            </a:r>
            <a:r>
              <a:rPr lang="ru-RU" dirty="0"/>
              <a:t> для разработки суставов</a:t>
            </a:r>
          </a:p>
        </p:txBody>
      </p:sp>
      <p:pic>
        <p:nvPicPr>
          <p:cNvPr id="5122" name="Picture 2" descr="Реабилитация последствий разрыва связок в Москве: упражнения ЛФК и  гимнастика для восстановления после разрыва связок, тейпирование суставов">
            <a:extLst>
              <a:ext uri="{FF2B5EF4-FFF2-40B4-BE49-F238E27FC236}">
                <a16:creationId xmlns:a16="http://schemas.microsoft.com/office/drawing/2014/main" id="{C49ABDE8-7CA5-7AF4-2B78-3940E26E24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88840"/>
            <a:ext cx="684076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64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34A6BC-9E52-EB8F-A461-2054F44C0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Лфк</a:t>
            </a:r>
            <a:r>
              <a:rPr lang="ru-RU" dirty="0"/>
              <a:t> для разработки суставов</a:t>
            </a:r>
          </a:p>
        </p:txBody>
      </p:sp>
      <p:pic>
        <p:nvPicPr>
          <p:cNvPr id="6146" name="Picture 2" descr="Лечебная физкультура (ЛФК)">
            <a:extLst>
              <a:ext uri="{FF2B5EF4-FFF2-40B4-BE49-F238E27FC236}">
                <a16:creationId xmlns:a16="http://schemas.microsoft.com/office/drawing/2014/main" id="{6256F4B4-41BB-7837-F731-406D16A28C1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048672" cy="473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50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dirty="0"/>
              <a:t>1. Купируется болевой синдром</a:t>
            </a:r>
          </a:p>
          <a:p>
            <a:r>
              <a:rPr lang="ru-RU" dirty="0"/>
              <a:t>2. Увеличивается объем движений в оперированном суставе</a:t>
            </a:r>
          </a:p>
          <a:p>
            <a:r>
              <a:rPr lang="ru-RU" dirty="0"/>
              <a:t>3. Улучшаются показатели крови, ЭКГ, мочи</a:t>
            </a:r>
          </a:p>
          <a:p>
            <a:r>
              <a:rPr lang="ru-RU" dirty="0"/>
              <a:t>4. Усиливается мышечный тонус</a:t>
            </a:r>
          </a:p>
          <a:p>
            <a:r>
              <a:rPr lang="ru-RU" dirty="0"/>
              <a:t>5. Улучшается настроение</a:t>
            </a:r>
          </a:p>
          <a:p>
            <a:r>
              <a:rPr lang="ru-RU" dirty="0"/>
              <a:t>6. Увеличивается физическая активность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МЕДИЦИНСКОЙ РЕАБИЛИТАЦИИ: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УВАЖАЕМЫЕ ПАЦИЕНТЫ!</a:t>
            </a:r>
          </a:p>
          <a:p>
            <a:pPr>
              <a:buNone/>
            </a:pPr>
            <a:endParaRPr lang="ru-RU" sz="3200" dirty="0">
              <a:solidFill>
                <a:srgbClr val="0070C0"/>
              </a:solidFill>
            </a:endParaRPr>
          </a:p>
          <a:p>
            <a:r>
              <a:rPr lang="ru-RU" sz="3200" dirty="0">
                <a:solidFill>
                  <a:srgbClr val="0070C0"/>
                </a:solidFill>
              </a:rPr>
              <a:t>МЫ ЖЕЛАЕМ ВАЗ ЗДОРОВЬЯ!</a:t>
            </a:r>
          </a:p>
          <a:p>
            <a:pPr>
              <a:buNone/>
            </a:pPr>
            <a:endParaRPr lang="ru-RU" sz="3200" dirty="0">
              <a:solidFill>
                <a:srgbClr val="0070C0"/>
              </a:solidFill>
            </a:endParaRPr>
          </a:p>
          <a:p>
            <a:r>
              <a:rPr lang="ru-RU" sz="3200" dirty="0">
                <a:solidFill>
                  <a:srgbClr val="0070C0"/>
                </a:solidFill>
              </a:rPr>
              <a:t>МЫ ЗАБОТИМСЯ О ВАС!</a:t>
            </a:r>
          </a:p>
          <a:p>
            <a:endParaRPr lang="ru-RU" sz="3200" dirty="0">
              <a:solidFill>
                <a:srgbClr val="0070C0"/>
              </a:solidFill>
            </a:endParaRPr>
          </a:p>
          <a:p>
            <a:r>
              <a:rPr lang="ru-RU" sz="3200" dirty="0"/>
              <a:t>ИГМАПО</a:t>
            </a:r>
          </a:p>
          <a:p>
            <a:r>
              <a:rPr lang="ru-RU" sz="3200" dirty="0"/>
              <a:t>ИНЦХТ</a:t>
            </a:r>
          </a:p>
          <a:p>
            <a:r>
              <a:rPr lang="ru-RU" sz="3200" dirty="0"/>
              <a:t>КЛИНИЧЕСКАЯ БОЛЬНИЦА ИНЦ СО РАН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/>
              <a:t>Коксартроз</a:t>
            </a:r>
            <a:r>
              <a:rPr lang="ru-RU" dirty="0"/>
              <a:t> - это артроз тазобедренного сустава – разрушение суставного хряща головки бедренной кости и вертлужной впадины. </a:t>
            </a:r>
          </a:p>
          <a:p>
            <a:r>
              <a:rPr lang="ru-RU" dirty="0"/>
              <a:t>Развивается постепенно, после 40 лет, чаще у женщин, может быть как односторонним, так и двухсторонним. Сопровождается болями в тазобедренном суставе,  ограничением движений в суставе и хромотой.  На поздних стадиях наблюдается атрофия мышц бедра и укорочение конечности.</a:t>
            </a:r>
          </a:p>
          <a:p>
            <a:r>
              <a:rPr lang="ru-RU" dirty="0"/>
              <a:t> Диагноз устанавливается при осмотре врачом терапевтом или хирургом в поликлинике, на основании клинической симптоматики и результатов рентгенографии. На ранних стадиях </a:t>
            </a:r>
            <a:r>
              <a:rPr lang="ru-RU" dirty="0" err="1"/>
              <a:t>коксартроза</a:t>
            </a:r>
            <a:r>
              <a:rPr lang="ru-RU" dirty="0"/>
              <a:t> лечение может быть  консервативным: </a:t>
            </a:r>
            <a:r>
              <a:rPr lang="ru-RU" dirty="0" err="1"/>
              <a:t>физиолечение</a:t>
            </a:r>
            <a:r>
              <a:rPr lang="ru-RU" dirty="0"/>
              <a:t>, ЛФК, масса. </a:t>
            </a:r>
          </a:p>
          <a:p>
            <a:r>
              <a:rPr lang="ru-RU" dirty="0"/>
              <a:t>В более тяжелых стадиях - показана операция </a:t>
            </a:r>
            <a:r>
              <a:rPr lang="ru-RU" dirty="0" err="1"/>
              <a:t>эндопротезирования</a:t>
            </a:r>
            <a:r>
              <a:rPr lang="ru-RU" dirty="0"/>
              <a:t> тазобедренного сустава, т.е. замена своего сустава на искусственный.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</a:rPr>
              <a:t>ЧТО ТАКОЕ КОКСАРТРОЗ 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b="1" dirty="0" err="1"/>
              <a:t>Гонартрозом</a:t>
            </a:r>
            <a:r>
              <a:rPr lang="ru-RU" dirty="0"/>
              <a:t> называют дегенеративно-дистрофический процесс в коленном суставе, который локализуется в зоне хряща и суставных поверхностей бедра и большеберцовой кости.  </a:t>
            </a:r>
          </a:p>
          <a:p>
            <a:r>
              <a:rPr lang="ru-RU" dirty="0"/>
              <a:t>При </a:t>
            </a:r>
            <a:r>
              <a:rPr lang="ru-RU" dirty="0" err="1"/>
              <a:t>гонартрозе</a:t>
            </a:r>
            <a:r>
              <a:rPr lang="ru-RU" dirty="0"/>
              <a:t> наблюдается деструкция хряща, деформация сочленения, которые сопровождаются болью в коленном суставе, хромотой, </a:t>
            </a:r>
            <a:r>
              <a:rPr lang="ru-RU" dirty="0" err="1"/>
              <a:t>тугоподвижностью</a:t>
            </a:r>
            <a:r>
              <a:rPr lang="ru-RU" dirty="0"/>
              <a:t>, хрустом,  деформацией коленных суставов. </a:t>
            </a:r>
          </a:p>
          <a:p>
            <a:r>
              <a:rPr lang="ru-RU" dirty="0"/>
              <a:t>Диагноз </a:t>
            </a:r>
            <a:r>
              <a:rPr lang="ru-RU" dirty="0" err="1"/>
              <a:t>гонартроза</a:t>
            </a:r>
            <a:r>
              <a:rPr lang="ru-RU" dirty="0"/>
              <a:t> устанавливается при осмотре врачом терапевтом или хирургом в поликлинике, на основании клинической симптоматики и результатов рентгенографии сустава. На ранних стадиях </a:t>
            </a:r>
            <a:r>
              <a:rPr lang="ru-RU" dirty="0" err="1"/>
              <a:t>гонартроза</a:t>
            </a:r>
            <a:r>
              <a:rPr lang="ru-RU" dirty="0"/>
              <a:t> лечение может быть  консервативным: </a:t>
            </a:r>
            <a:r>
              <a:rPr lang="ru-RU" dirty="0" err="1"/>
              <a:t>физиолечение</a:t>
            </a:r>
            <a:r>
              <a:rPr lang="ru-RU" dirty="0"/>
              <a:t>, ЛФК, массаж.</a:t>
            </a:r>
          </a:p>
          <a:p>
            <a:r>
              <a:rPr lang="ru-RU" dirty="0"/>
              <a:t>В более тяжелых стадиях - показана операция </a:t>
            </a:r>
            <a:r>
              <a:rPr lang="ru-RU" dirty="0" err="1"/>
              <a:t>эндопротезирования</a:t>
            </a:r>
            <a:r>
              <a:rPr lang="ru-RU" dirty="0"/>
              <a:t>  коленного сустава, т.е. замена своего сустава на искусственный. </a:t>
            </a:r>
          </a:p>
          <a:p>
            <a:pPr fontAlgn="base"/>
            <a:endParaRPr lang="ru-RU" dirty="0"/>
          </a:p>
          <a:p>
            <a:pPr fontAlgn="base"/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ЧТО ТАКОЕ ГОНАРТРОЗ?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92D050"/>
                </a:solidFill>
              </a:rPr>
              <a:t>ЧТО ТАКОЕ ОПЕРАЦИЯ ЭНДОПРОТЕЗИРОВАНИЯ  ТАЗОБЕДРЕННОГО СУСТАВА?</a:t>
            </a:r>
            <a:br>
              <a:rPr lang="ru-RU" sz="2400" dirty="0">
                <a:solidFill>
                  <a:srgbClr val="92D050"/>
                </a:solidFill>
              </a:rPr>
            </a:br>
            <a:r>
              <a:rPr lang="ru-RU" sz="2400" dirty="0">
                <a:solidFill>
                  <a:srgbClr val="92D050"/>
                </a:solidFill>
              </a:rPr>
              <a:t>ЭНДОПРОТЕЗИРОВАНИЕ – ЭТО ОПЕРАЦИЯ ЗАМЕНЫ СОБСТВЕННОГО  ТАЗОБЕДРЕННОГО СУСТАВА НА ИСКУССТВЕННЫЙ</a:t>
            </a:r>
            <a:br>
              <a:rPr lang="ru-RU" sz="2800" dirty="0">
                <a:solidFill>
                  <a:srgbClr val="92D050"/>
                </a:solidFill>
              </a:rPr>
            </a:br>
            <a:endParaRPr lang="ru-RU" sz="2800" dirty="0">
              <a:solidFill>
                <a:srgbClr val="92D050"/>
              </a:solidFill>
            </a:endParaRPr>
          </a:p>
        </p:txBody>
      </p:sp>
      <p:pic>
        <p:nvPicPr>
          <p:cNvPr id="1026" name="Picture 2" descr="C:\Documents and Settings\Администратор.MICROSOF-7C18F9\Рабочий стол\endoprotezirovanie-tazobedrennogo-sustava27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7528" y="2500306"/>
            <a:ext cx="6788943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29280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2500306"/>
          </a:xfrm>
        </p:spPr>
        <p:txBody>
          <a:bodyPr>
            <a:normAutofit/>
          </a:bodyPr>
          <a:lstStyle/>
          <a:p>
            <a:pPr algn="ctr"/>
            <a:r>
              <a:rPr lang="ru-RU" sz="2200" dirty="0">
                <a:solidFill>
                  <a:srgbClr val="FFC000"/>
                </a:solidFill>
              </a:rPr>
              <a:t>ЧТО ТАКОЕ ОПЕРАЦИЯ ЭНДОПРОТЕЗИРОВАНИЯ КЛЕННОГО СУСТАВА?</a:t>
            </a:r>
            <a:br>
              <a:rPr lang="ru-RU" sz="2200" dirty="0">
                <a:solidFill>
                  <a:srgbClr val="FFC000"/>
                </a:solidFill>
              </a:rPr>
            </a:br>
            <a:r>
              <a:rPr lang="ru-RU" sz="2200" dirty="0">
                <a:solidFill>
                  <a:srgbClr val="FFC000"/>
                </a:solidFill>
              </a:rPr>
              <a:t>ЭНДОПРОТЕЗИРОВАНИЕ – ЭТО ОПЕРАЦИЯ ЗАМЕНЫ СОБСТВЕННОГО КОЛЕННОГО СУСТАВА НА ИСКУССТВЕННЫЙ</a:t>
            </a:r>
            <a:br>
              <a:rPr lang="ru-RU" sz="4400" dirty="0"/>
            </a:br>
            <a:endParaRPr lang="ru-RU" dirty="0"/>
          </a:p>
        </p:txBody>
      </p:sp>
      <p:pic>
        <p:nvPicPr>
          <p:cNvPr id="2050" name="Picture 2" descr="C:\Documents and Settings\Администратор.MICROSOF-7C18F9\Рабочий стол\6008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7286675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Вот уже в течение 40 лет операции </a:t>
            </a:r>
            <a:r>
              <a:rPr lang="ru-RU" dirty="0" err="1"/>
              <a:t>эндопротезирования</a:t>
            </a:r>
            <a:r>
              <a:rPr lang="ru-RU" dirty="0"/>
              <a:t> тазобедренного и коленного суставов выполняются в Иркутском научном центре хирургии и </a:t>
            </a:r>
            <a:r>
              <a:rPr lang="ru-RU" dirty="0" err="1"/>
              <a:t>травматологии_</a:t>
            </a:r>
            <a:r>
              <a:rPr lang="ru-RU" dirty="0"/>
              <a:t> г. Иркутск, ул. Борцов революции  д.1.</a:t>
            </a:r>
          </a:p>
          <a:p>
            <a:r>
              <a:rPr lang="ru-RU" dirty="0"/>
              <a:t>Для получения Направления в ИНЦХТ необходимо обратиться к своему врачу участковому терапевту, сдать анализы, выполнить рентгенографию сустава и другие исследования. С Направлением, утвержденным врачебной комиссией,  следует прибыть на консультацию в поликлинику ИНЦХТ.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B0F0"/>
                </a:solidFill>
              </a:rPr>
              <a:t>ГДЕ ВЫПОЛНЯЮТСЯ ЭТИ ОПЕРАЦИИ</a:t>
            </a:r>
            <a:r>
              <a:rPr lang="ru-RU" sz="3200" dirty="0"/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 успешного восстановления организма после операции </a:t>
            </a:r>
            <a:r>
              <a:rPr lang="ru-RU" dirty="0" err="1"/>
              <a:t>эндопротезирования</a:t>
            </a:r>
            <a:r>
              <a:rPr lang="ru-RU" dirty="0"/>
              <a:t> коленного или тазобедренного сустава целесообразно пройти процедуру медицинской реабилитации</a:t>
            </a:r>
          </a:p>
          <a:p>
            <a:r>
              <a:rPr lang="ru-RU" b="1" dirty="0"/>
              <a:t>Медицинская реабилитация</a:t>
            </a:r>
            <a:r>
              <a:rPr lang="ru-RU" dirty="0"/>
              <a:t> — комплекс медицинских,  психологических и иных видов мероприятий, направленных на максимально возможное восстановление или компенсацию нарушенных в  результате </a:t>
            </a:r>
            <a:r>
              <a:rPr lang="ru-RU" dirty="0">
                <a:hlinkClick r:id="rId2" tooltip="Болезнь"/>
              </a:rPr>
              <a:t>болезни</a:t>
            </a:r>
            <a:r>
              <a:rPr lang="ru-RU" dirty="0"/>
              <a:t> или </a:t>
            </a:r>
            <a:r>
              <a:rPr lang="ru-RU" dirty="0">
                <a:hlinkClick r:id="rId3" tooltip="Травма"/>
              </a:rPr>
              <a:t>травмы</a:t>
            </a:r>
            <a:r>
              <a:rPr lang="ru-RU" dirty="0"/>
              <a:t>, </a:t>
            </a:r>
            <a:r>
              <a:rPr lang="ru-RU" dirty="0">
                <a:hlinkClick r:id="rId4" tooltip="Физиология"/>
              </a:rPr>
              <a:t>физиологических</a:t>
            </a:r>
            <a:r>
              <a:rPr lang="ru-RU" dirty="0"/>
              <a:t> функций человеческого организма и  его </a:t>
            </a:r>
            <a:r>
              <a:rPr lang="ru-RU" dirty="0">
                <a:hlinkClick r:id="rId5" tooltip="Трудоспособность"/>
              </a:rPr>
              <a:t>трудоспособности</a:t>
            </a:r>
            <a:r>
              <a:rPr lang="ru-RU" dirty="0"/>
              <a:t>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Медицинская реабилитация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solidFill>
                  <a:srgbClr val="FF0000"/>
                </a:solidFill>
              </a:rPr>
              <a:t>Где проводится медицинская реабилитация</a:t>
            </a:r>
            <a:r>
              <a:rPr lang="ru-RU" dirty="0"/>
              <a:t>?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Больнице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ИНЦ СО РАН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отделении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реабилитации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</a:t>
            </a: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Иркутск, ул. Лермонтова, 283В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реабилитация больных, перенесших операции: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эндопротезирования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тазобедренного сустава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эндопротезирования коленного сустава</a:t>
            </a: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реабилитация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10-12 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на основании направления и полиса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(бесплатно)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b="1" i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реабилитации: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интенсивности боли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отека в области операции, рассасывание гематомы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ходьбе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подвижности в суставе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показателей крови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функции сердечно-сосудистой и нервной системы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мышечной силы и мышечной активности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632</Words>
  <Application>Microsoft Office PowerPoint</Application>
  <PresentationFormat>Экран (4:3)</PresentationFormat>
  <Paragraphs>74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МЕТОДИЧЕСКИЕ РЕКОМЕНДАЦИИ ДЛЯ ПАЦИЕНТОВ  «РЕАБИЛИТАЦИЯ БОЛЬНЫХ ПОСЛЕ ЭНДОПРОТЕЗИРОВАНИЯ КРУПНЫХ СУСТАВОВ»</vt:lpstr>
      <vt:lpstr>ЧТО ТАКОЕ КОКСАРТРОЗ ?</vt:lpstr>
      <vt:lpstr>ЧТО ТАКОЕ ГОНАРТРОЗ?</vt:lpstr>
      <vt:lpstr>ЧТО ТАКОЕ ОПЕРАЦИЯ ЭНДОПРОТЕЗИРОВАНИЯ  ТАЗОБЕДРЕННОГО СУСТАВА? ЭНДОПРОТЕЗИРОВАНИЕ – ЭТО ОПЕРАЦИЯ ЗАМЕНЫ СОБСТВЕННОГО  ТАЗОБЕДРЕННОГО СУСТАВА НА ИСКУССТВЕННЫЙ </vt:lpstr>
      <vt:lpstr>ЧТО ТАКОЕ ОПЕРАЦИЯ ЭНДОПРОТЕЗИРОВАНИЯ КЛЕННОГО СУСТАВА? ЭНДОПРОТЕЗИРОВАНИЕ – ЭТО ОПЕРАЦИЯ ЗАМЕНЫ СОБСТВЕННОГО КОЛЕННОГО СУСТАВА НА ИСКУССТВЕННЫЙ </vt:lpstr>
      <vt:lpstr>ГДЕ ВЫПОЛНЯЮТСЯ ЭТИ ОПЕРАЦИИ?</vt:lpstr>
      <vt:lpstr>Медицинская реабилитация 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ФИЗИО ЛЕЧЕНИЕ  КОЛЕННОГО СУСТАВА УЛЬТРАЗВУКОМ</vt:lpstr>
      <vt:lpstr>ЭЛЕКТРОФОРЕЗ С ЛЕКАРСТВЕННЫМИ ПРЕПАРАТАМИ НА КОЛЕННЫЙ СУСТАВ С ЦЕЛЬЮ СНИЖЕНИЯ БОЛИ И ОТЕКА</vt:lpstr>
      <vt:lpstr>ФИЗИОЛЕЧЕНИЕ ЭЛЕКТРОМАГНИТЫМИ ПРОЦЕДУРАМИ</vt:lpstr>
      <vt:lpstr>Лфк для разработки суставов</vt:lpstr>
      <vt:lpstr>Лфк для разработки суставов</vt:lpstr>
      <vt:lpstr>В РЕЗУЛЬТАТЕ МЕДИЦИНСКОЙ РЕАБИЛИТАЦИИ: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РЕАБИЛИТАЦИЯ БОЛЬНЫХ ПОСЛЕ ЭНДОПРОТЕЗИРОВАНИЯ КРУПНЫХ СУСТАВОВ</dc:title>
  <cp:lastModifiedBy>Зам ГВ по мед части</cp:lastModifiedBy>
  <cp:revision>36</cp:revision>
  <cp:lastPrinted>2021-02-25T04:46:42Z</cp:lastPrinted>
  <dcterms:modified xsi:type="dcterms:W3CDTF">2023-08-31T00:59:40Z</dcterms:modified>
</cp:coreProperties>
</file>